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handoutMasterIdLst>
    <p:handoutMasterId r:id="rId10"/>
  </p:handoutMasterIdLst>
  <p:sldIdLst>
    <p:sldId id="413" r:id="rId2"/>
    <p:sldId id="406" r:id="rId3"/>
    <p:sldId id="410" r:id="rId4"/>
    <p:sldId id="411" r:id="rId5"/>
    <p:sldId id="405" r:id="rId6"/>
    <p:sldId id="412" r:id="rId7"/>
    <p:sldId id="414" r:id="rId8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D3CF"/>
    <a:srgbClr val="0066CC"/>
    <a:srgbClr val="CC00CC"/>
    <a:srgbClr val="000000"/>
    <a:srgbClr val="0099FF"/>
    <a:srgbClr val="0000FF"/>
    <a:srgbClr val="E671EF"/>
    <a:srgbClr val="F6B704"/>
    <a:srgbClr val="6BD14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81" autoAdjust="0"/>
  </p:normalViewPr>
  <p:slideViewPr>
    <p:cSldViewPr>
      <p:cViewPr varScale="1">
        <p:scale>
          <a:sx n="83" d="100"/>
          <a:sy n="83" d="100"/>
        </p:scale>
        <p:origin x="146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/>
          <p:cNvSpPr txBox="1"/>
          <p:nvPr/>
        </p:nvSpPr>
        <p:spPr>
          <a:xfrm>
            <a:off x="53751" y="1455933"/>
            <a:ext cx="8820472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336947">
              <a:lnSpc>
                <a:spcPct val="95000"/>
              </a:lnSpc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Programma Operativo </a:t>
            </a:r>
          </a:p>
          <a:p>
            <a:pPr algn="ctr" defTabSz="336947">
              <a:lnSpc>
                <a:spcPct val="95000"/>
              </a:lnSpc>
              <a:buSzPct val="100000"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619671" y="553205"/>
            <a:ext cx="5688633" cy="802358"/>
          </a:xfrm>
          <a:prstGeom prst="rect">
            <a:avLst/>
          </a:prstGeom>
          <a:noFill/>
          <a:ln>
            <a:noFill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999308" y="3111059"/>
            <a:ext cx="7145383" cy="80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ea typeface="SimSun" pitchFamily="2" charset="-122"/>
                <a:cs typeface="Arial" panose="020B0604020202020204" pitchFamily="34" charset="0"/>
              </a:rPr>
              <a:t>Punto </a:t>
            </a:r>
            <a:r>
              <a:rPr lang="it-IT" dirty="0" smtClean="0">
                <a:ea typeface="SimSun" pitchFamily="2" charset="-122"/>
                <a:cs typeface="Arial" panose="020B0604020202020204" pitchFamily="34" charset="0"/>
              </a:rPr>
              <a:t>7 </a:t>
            </a:r>
            <a:r>
              <a:rPr lang="it-IT" dirty="0">
                <a:ea typeface="SimSun" pitchFamily="2" charset="-122"/>
                <a:cs typeface="Arial" panose="020B0604020202020204" pitchFamily="34" charset="0"/>
              </a:rPr>
              <a:t>dell’</a:t>
            </a:r>
            <a:r>
              <a:rPr lang="it-IT" dirty="0" err="1">
                <a:ea typeface="SimSun" pitchFamily="2" charset="-122"/>
                <a:cs typeface="Arial" panose="020B0604020202020204" pitchFamily="34" charset="0"/>
              </a:rPr>
              <a:t>OdG</a:t>
            </a:r>
            <a:endParaRPr lang="it-IT" dirty="0">
              <a:ea typeface="SimSun" pitchFamily="2" charset="-122"/>
              <a:cs typeface="Arial" panose="020B0604020202020204" pitchFamily="34" charset="0"/>
            </a:endParaRPr>
          </a:p>
          <a:p>
            <a:pPr lvl="0" algn="ctr" eaLnBrk="1" hangingPunct="1"/>
            <a:r>
              <a:rPr lang="it-IT" dirty="0" smtClean="0">
                <a:ea typeface="SimSun" pitchFamily="2" charset="-122"/>
                <a:cs typeface="Arial" panose="020B0604020202020204" pitchFamily="34" charset="0"/>
              </a:rPr>
              <a:t>Attività </a:t>
            </a:r>
            <a:r>
              <a:rPr lang="it-IT" dirty="0">
                <a:ea typeface="SimSun" pitchFamily="2" charset="-122"/>
                <a:cs typeface="Arial" panose="020B0604020202020204" pitchFamily="34" charset="0"/>
              </a:rPr>
              <a:t>avviate o previste a favore dei migranti </a:t>
            </a:r>
            <a:endParaRPr lang="it-IT" dirty="0">
              <a:cs typeface="Arial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87566" y="4726886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Relatori Dott. </a:t>
            </a:r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Giovanni Corso </a:t>
            </a:r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 Dott</a:t>
            </a:r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Saverino Richiusa</a:t>
            </a:r>
            <a:endParaRPr lang="it-IT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Assessorato regionale della Famiglia, delle Politiche Sociali e del Lavoro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della Famiglia e delle Politiche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Sociali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Ufficio Speciale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Immigrazione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51" y="2206692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7566" y="6144063"/>
            <a:ext cx="2286655" cy="627256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5796136" y="6186544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248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26064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rgbClr val="0066CC"/>
                </a:solidFill>
              </a:rPr>
              <a:t>INTERVENTI A FAVORE DEI </a:t>
            </a:r>
            <a:r>
              <a:rPr lang="it-IT" sz="2000" dirty="0" smtClean="0">
                <a:solidFill>
                  <a:srgbClr val="0066CC"/>
                </a:solidFill>
              </a:rPr>
              <a:t>MIGRANTI</a:t>
            </a:r>
            <a:r>
              <a:rPr lang="it-IT" sz="2000" baseline="-25000" dirty="0" smtClean="0">
                <a:solidFill>
                  <a:srgbClr val="0066CC"/>
                </a:solidFill>
              </a:rPr>
              <a:t>(1)</a:t>
            </a:r>
            <a:endParaRPr lang="it-IT" sz="20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2</a:t>
            </a:fld>
            <a:endParaRPr lang="en-GB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28984"/>
              </p:ext>
            </p:extLst>
          </p:nvPr>
        </p:nvGraphicFramePr>
        <p:xfrm>
          <a:off x="179508" y="1324866"/>
          <a:ext cx="8712972" cy="4879519"/>
        </p:xfrm>
        <a:graphic>
          <a:graphicData uri="http://schemas.openxmlformats.org/drawingml/2006/table">
            <a:tbl>
              <a:tblPr/>
              <a:tblGrid>
                <a:gridCol w="2178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4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3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7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1496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Risorse</a:t>
                      </a:r>
                      <a:endParaRPr lang="it-IT" sz="1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434" marR="7434" marT="74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b="1" i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Titolo Intervento</a:t>
                      </a:r>
                      <a:endParaRPr lang="it-IT" sz="1300" b="1" i="0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Finanziamento Totale</a:t>
                      </a:r>
                      <a:endParaRPr lang="it-IT" sz="13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Finanziamento Sicilia</a:t>
                      </a:r>
                      <a:endParaRPr lang="it-IT" sz="13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Stato</a:t>
                      </a:r>
                      <a:endParaRPr lang="it-IT" sz="13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1156">
                <a:tc>
                  <a:txBody>
                    <a:bodyPr/>
                    <a:lstStyle/>
                    <a:p>
                      <a:pPr algn="l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 Emergenziale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SUPREME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€ 30.000.000,00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€ 6.321.777,78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Valutazione 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7140">
                <a:tc>
                  <a:txBody>
                    <a:bodyPr/>
                    <a:lstStyle/>
                    <a:p>
                      <a:pPr algn="l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​PON Inclusione  (</a:t>
                      </a:r>
                      <a:r>
                        <a:rPr lang="it-IT" sz="13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FSE</a:t>
                      </a:r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47625" marR="47625" marT="66675" marB="571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“P.I.U. – SUPREME” - Percorsi Individualizzati di Uscita dallo sfruttamento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€ 13.000.000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€ 2.878.582,63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Finanziato</a:t>
                      </a: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29448">
                <a:tc>
                  <a:txBody>
                    <a:bodyPr/>
                    <a:lstStyle/>
                    <a:p>
                      <a:pPr algn="l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​PON Legalità – </a:t>
                      </a:r>
                      <a:r>
                        <a:rPr lang="it-IT" sz="13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</a:t>
                      </a:r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Strategico 3 “Favorire l’inclusione sociale e la diffusione della legalità”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​Favorire l’inclusione sociale e la diffusione della legalità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€ 46.380.093,87</a:t>
                      </a:r>
                    </a:p>
                    <a:p>
                      <a:pPr algn="ctr" fontAlgn="t"/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​€ 31.456.470,87 (FESR)</a:t>
                      </a:r>
                    </a:p>
                    <a:p>
                      <a:pPr algn="ctr" fontAlgn="t"/>
                      <a:endParaRPr lang="it-IT" sz="13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€ 14.923.623,00 (</a:t>
                      </a:r>
                      <a:r>
                        <a:rPr lang="it-IT" sz="13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FSE</a:t>
                      </a:r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25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Programmazione</a:t>
                      </a:r>
                      <a:endParaRPr lang="it-IT" sz="125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" marR="18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29448">
                <a:tc>
                  <a:txBody>
                    <a:bodyPr/>
                    <a:lstStyle/>
                    <a:p>
                      <a:pPr algn="l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 2014-2020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Avviso 1/2018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IMPACT – Integrazione dei Migranti</a:t>
                      </a:r>
                      <a:r>
                        <a:rPr lang="it-IT" sz="13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 Politiche e Azioni </a:t>
                      </a:r>
                      <a:r>
                        <a:rPr lang="it-IT" sz="1300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Coprogettate</a:t>
                      </a:r>
                      <a:r>
                        <a:rPr lang="it-IT" sz="13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sul Territorio</a:t>
                      </a:r>
                      <a:endParaRPr lang="it-IT" sz="13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PRISMA Piano Regionale Integrato per una Sicilia Multiculturale 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€ 914.000,00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€ 914.000,00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Finanziato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8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26064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rgbClr val="0066CC"/>
                </a:solidFill>
              </a:rPr>
              <a:t>INTERVENTI A FAVORE DEI </a:t>
            </a:r>
            <a:r>
              <a:rPr lang="it-IT" sz="2000" dirty="0" smtClean="0">
                <a:solidFill>
                  <a:srgbClr val="0066CC"/>
                </a:solidFill>
              </a:rPr>
              <a:t>MIGRANTI</a:t>
            </a:r>
            <a:r>
              <a:rPr lang="it-IT" sz="2000" baseline="-25000" dirty="0" smtClean="0">
                <a:solidFill>
                  <a:srgbClr val="0066CC"/>
                </a:solidFill>
              </a:rPr>
              <a:t>(2)</a:t>
            </a:r>
            <a:endParaRPr lang="it-IT" sz="20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179591"/>
              </p:ext>
            </p:extLst>
          </p:nvPr>
        </p:nvGraphicFramePr>
        <p:xfrm>
          <a:off x="179512" y="1294193"/>
          <a:ext cx="8568953" cy="4602508"/>
        </p:xfrm>
        <a:graphic>
          <a:graphicData uri="http://schemas.openxmlformats.org/drawingml/2006/table">
            <a:tbl>
              <a:tblPr/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7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58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49835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Risorse</a:t>
                      </a:r>
                      <a:endParaRPr lang="it-IT" sz="1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434" marR="7434" marT="74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b="1" i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Titolo Intervento</a:t>
                      </a:r>
                      <a:endParaRPr lang="it-IT" sz="1300" b="1" i="0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Finanziamento Totale</a:t>
                      </a:r>
                      <a:endParaRPr lang="it-IT" sz="13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Finanziamento Sicilia</a:t>
                      </a:r>
                      <a:endParaRPr lang="it-IT" sz="13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Stato</a:t>
                      </a:r>
                      <a:endParaRPr lang="it-IT" sz="13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5299">
                <a:tc>
                  <a:txBody>
                    <a:bodyPr/>
                    <a:lstStyle/>
                    <a:p>
                      <a:pPr algn="l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 ON 1 - Accoglienza/Asilo - </a:t>
                      </a:r>
                      <a:r>
                        <a:rPr lang="it-IT" sz="13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lett</a:t>
                      </a:r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e) Potenziamento dei servizi di accoglienza e assistenza specifica per MSNA - Inclusione MSNA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Empowerment Sicilia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€ 2.295.570,70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€ 2.295.570,70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Finanziato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6664">
                <a:tc>
                  <a:txBody>
                    <a:bodyPr/>
                    <a:lstStyle/>
                    <a:p>
                      <a:pPr algn="l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​FAMI– OS2 Integrazione/Migrazione legale - ON2 Integrazione PRIMA: </a:t>
                      </a:r>
                      <a:r>
                        <a:rPr lang="it-IT" sz="13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PRogetto</a:t>
                      </a:r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per l’Integrazione lavorativa dei </a:t>
                      </a:r>
                      <a:r>
                        <a:rPr lang="it-IT" sz="13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MigrAnti</a:t>
                      </a:r>
                      <a:endParaRPr lang="it-IT" sz="13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Avviso pubblico n.2/2018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​Et </a:t>
                      </a:r>
                      <a:r>
                        <a:rPr lang="it-IT" sz="13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Labora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€ 860.000,00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€ 860.000,00</a:t>
                      </a: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Finanziato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7625" marR="47625" marT="66675" marB="571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9233">
                <a:tc>
                  <a:txBody>
                    <a:bodyPr/>
                    <a:lstStyle/>
                    <a:p>
                      <a:pPr algn="l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 2014-2020 - Avviso 2018 - Formazione civico linguistica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108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L’Italiano: La strada che ci unisce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108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€ 36.000.000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108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€ 1.857.518,08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108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Finanziato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108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50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26064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rgbClr val="0066CC"/>
                </a:solidFill>
              </a:rPr>
              <a:t>INTERVENTI A FAVORE DEI </a:t>
            </a:r>
            <a:r>
              <a:rPr lang="it-IT" sz="2000" dirty="0" smtClean="0">
                <a:solidFill>
                  <a:srgbClr val="0066CC"/>
                </a:solidFill>
              </a:rPr>
              <a:t>MIGRANTI</a:t>
            </a:r>
            <a:r>
              <a:rPr lang="it-IT" sz="2000" baseline="-25000" dirty="0" smtClean="0">
                <a:solidFill>
                  <a:srgbClr val="0066CC"/>
                </a:solidFill>
              </a:rPr>
              <a:t>(3)</a:t>
            </a:r>
            <a:endParaRPr lang="it-IT" sz="20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397624"/>
              </p:ext>
            </p:extLst>
          </p:nvPr>
        </p:nvGraphicFramePr>
        <p:xfrm>
          <a:off x="251743" y="1354903"/>
          <a:ext cx="8352705" cy="4450361"/>
        </p:xfrm>
        <a:graphic>
          <a:graphicData uri="http://schemas.openxmlformats.org/drawingml/2006/table">
            <a:tbl>
              <a:tblPr/>
              <a:tblGrid>
                <a:gridCol w="26642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5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83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3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7268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Risorse</a:t>
                      </a:r>
                      <a:endParaRPr lang="it-IT" sz="1300" b="1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b="1" i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Titolo Intervento</a:t>
                      </a:r>
                      <a:endParaRPr lang="it-IT" sz="1300" b="1" i="0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Finanziamento Totale</a:t>
                      </a:r>
                      <a:endParaRPr lang="it-IT" sz="13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Finanziamento Sicilia</a:t>
                      </a:r>
                      <a:endParaRPr lang="it-IT" sz="13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Stato</a:t>
                      </a:r>
                      <a:endParaRPr lang="it-IT" sz="13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9773">
                <a:tc>
                  <a:txBody>
                    <a:bodyPr/>
                    <a:lstStyle/>
                    <a:p>
                      <a:pPr algn="l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 2014-2020 –OS 2 “Integrazione/Migrazione legale” – ON 3 “</a:t>
                      </a:r>
                      <a:r>
                        <a:rPr lang="it-IT" sz="13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Capacity</a:t>
                      </a:r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building”–“Promozione di interventi di inclusione sociale ed economica di cittadini dei Paesi terzi sviluppati in Italia e in altri Stati membri”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COM&amp;IN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€ 775.390,00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€ 100.000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Finanziato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654">
                <a:tc>
                  <a:txBody>
                    <a:bodyPr/>
                    <a:lstStyle/>
                    <a:p>
                      <a:pPr algn="l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 2014-2020 –OS 2 “Integrazione/Migrazione legale” – ON 2.3 “</a:t>
                      </a:r>
                      <a:r>
                        <a:rPr lang="it-IT" sz="13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Capacity</a:t>
                      </a:r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building”–“Qualificazione dei servizi pubblici a supporto dei cittadini di Paesi Terzi”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​COM.IN.4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€ 3.500.000,00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€ 891.500,00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Finanziato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4654">
                <a:tc>
                  <a:txBody>
                    <a:bodyPr/>
                    <a:lstStyle/>
                    <a:p>
                      <a:pPr algn="l" fontAlgn="t"/>
                      <a:r>
                        <a:rPr lang="it-IT" sz="13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 FSE - AVVISO 19/2018</a:t>
                      </a:r>
                    </a:p>
                    <a:p>
                      <a:pPr algn="l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"Per la presentazione di azioni per l’occupabilità</a:t>
                      </a:r>
                      <a:r>
                        <a:rPr lang="it-IT" sz="13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di persone con disabilità, vulnerabili e a rischio di esclusione</a:t>
                      </a:r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"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2 Immigrazione e Minoranze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€ 22.000.000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€ 4.400.000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3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Valutazione</a:t>
                      </a:r>
                      <a:endParaRPr lang="it-IT" sz="13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97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287016" y="292586"/>
            <a:ext cx="8856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rgbClr val="0066CC"/>
                </a:solidFill>
              </a:rPr>
              <a:t>INTERVENTI A FAVORE DEI </a:t>
            </a:r>
            <a:r>
              <a:rPr lang="it-IT" sz="2000" dirty="0" smtClean="0">
                <a:solidFill>
                  <a:srgbClr val="0066CC"/>
                </a:solidFill>
              </a:rPr>
              <a:t>MIGRANTI</a:t>
            </a:r>
            <a:r>
              <a:rPr lang="it-IT" sz="2000" baseline="-25000" dirty="0" smtClean="0">
                <a:solidFill>
                  <a:srgbClr val="0066CC"/>
                </a:solidFill>
              </a:rPr>
              <a:t>(4)</a:t>
            </a:r>
            <a:endParaRPr lang="it-IT" sz="2000" dirty="0">
              <a:solidFill>
                <a:srgbClr val="0066CC"/>
              </a:solidFill>
            </a:endParaRPr>
          </a:p>
        </p:txBody>
      </p:sp>
      <p:sp>
        <p:nvSpPr>
          <p:cNvPr id="15" name="Rettangolo arrotondato 14"/>
          <p:cNvSpPr/>
          <p:nvPr/>
        </p:nvSpPr>
        <p:spPr>
          <a:xfrm>
            <a:off x="625209" y="3356993"/>
            <a:ext cx="2722655" cy="1656183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lvl="0" algn="ctr" defTabSz="1289050">
              <a:lnSpc>
                <a:spcPct val="90000"/>
              </a:lnSpc>
              <a:spcAft>
                <a:spcPct val="35000"/>
              </a:spcAft>
              <a:defRPr/>
            </a:pPr>
            <a:r>
              <a:rPr lang="it-IT" sz="1400" kern="0" dirty="0" smtClean="0">
                <a:solidFill>
                  <a:prstClr val="white"/>
                </a:solidFill>
                <a:ea typeface="Tahoma" panose="020B0604030504040204" pitchFamily="34" charset="0"/>
                <a:cs typeface="Arial" panose="020B0604020202020204" pitchFamily="34" charset="0"/>
              </a:rPr>
              <a:t>ASSESSORATO DELLA FAMIGLIA, DELLE POLITICHE SOCIALI E DEL LAVORO</a:t>
            </a:r>
            <a:endParaRPr lang="it-IT" sz="1400" kern="0" dirty="0">
              <a:solidFill>
                <a:prstClr val="white"/>
              </a:solidFill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168" name="Segnaposto numero diapositiva 71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170" name="Segnaposto data 716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" name="CasellaDiTesto 1"/>
          <p:cNvSpPr txBox="1"/>
          <p:nvPr/>
        </p:nvSpPr>
        <p:spPr>
          <a:xfrm>
            <a:off x="4003663" y="3573017"/>
            <a:ext cx="4788582" cy="523220"/>
          </a:xfrm>
          <a:prstGeom prst="rect">
            <a:avLst/>
          </a:prstGeom>
          <a:noFill/>
          <a:ln>
            <a:solidFill>
              <a:srgbClr val="C00000">
                <a:alpha val="96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COMMISSIONE SPECIALE IMMIGRAZIONE E ITALIANI ALL’ESTERO</a:t>
            </a:r>
            <a:endParaRPr lang="it-IT" sz="1400" dirty="0"/>
          </a:p>
        </p:txBody>
      </p:sp>
      <p:sp>
        <p:nvSpPr>
          <p:cNvPr id="39" name="Freccia a destra 38"/>
          <p:cNvSpPr/>
          <p:nvPr/>
        </p:nvSpPr>
        <p:spPr>
          <a:xfrm>
            <a:off x="3666332" y="3722704"/>
            <a:ext cx="273458" cy="350558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algn="ctr" defTabSz="12890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it-IT" sz="1200" b="1" kern="0" dirty="0" smtClean="0">
              <a:solidFill>
                <a:prstClr val="black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031568" y="4508540"/>
            <a:ext cx="4788582" cy="307777"/>
          </a:xfrm>
          <a:prstGeom prst="rect">
            <a:avLst/>
          </a:prstGeom>
          <a:noFill/>
          <a:ln>
            <a:solidFill>
              <a:srgbClr val="C00000">
                <a:alpha val="96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UFFICIO SPECIALE IMMIGRAZIONE</a:t>
            </a:r>
            <a:endParaRPr lang="it-IT" sz="1400" b="0" dirty="0"/>
          </a:p>
        </p:txBody>
      </p:sp>
      <p:sp>
        <p:nvSpPr>
          <p:cNvPr id="14" name="Freccia a destra 13"/>
          <p:cNvSpPr/>
          <p:nvPr/>
        </p:nvSpPr>
        <p:spPr>
          <a:xfrm>
            <a:off x="3694237" y="4478788"/>
            <a:ext cx="273458" cy="350558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algn="ctr" defTabSz="12890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it-IT" sz="1200" b="1" kern="0" dirty="0" smtClean="0">
              <a:solidFill>
                <a:prstClr val="black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55577" y="1412776"/>
            <a:ext cx="8036668" cy="1524007"/>
          </a:xfrm>
          <a:prstGeom prst="rect">
            <a:avLst/>
          </a:prstGeom>
          <a:noFill/>
          <a:ln>
            <a:solidFill>
              <a:srgbClr val="C00000">
                <a:alpha val="96000"/>
              </a:srgbClr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1600" dirty="0"/>
              <a:t>L’Assessorato della Famiglia, delle Politiche Sociali e del Lavoro ha sviluppato in questi ultimi anni una serie di azioni rivolte a sostenere le politiche di accoglienza, integrazione e inclusione delle persone immigrate presenti nella nostra regione</a:t>
            </a:r>
            <a:r>
              <a:rPr lang="it-IT" sz="1600" dirty="0" smtClean="0"/>
              <a:t>.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42222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287016" y="117296"/>
            <a:ext cx="8856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rgbClr val="0066CC"/>
                </a:solidFill>
              </a:rPr>
              <a:t>INTERVENTI A FAVORE DEI </a:t>
            </a:r>
            <a:r>
              <a:rPr lang="it-IT" sz="2000" dirty="0" smtClean="0">
                <a:solidFill>
                  <a:srgbClr val="0066CC"/>
                </a:solidFill>
              </a:rPr>
              <a:t>MIGRANTI</a:t>
            </a:r>
            <a:r>
              <a:rPr lang="it-IT" sz="2000" baseline="-25000" dirty="0" smtClean="0">
                <a:solidFill>
                  <a:srgbClr val="0066CC"/>
                </a:solidFill>
              </a:rPr>
              <a:t>(5)</a:t>
            </a:r>
            <a:endParaRPr lang="it-IT" sz="2000" dirty="0">
              <a:solidFill>
                <a:srgbClr val="0066CC"/>
              </a:solidFill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287016" y="1609636"/>
            <a:ext cx="8533134" cy="1603340"/>
          </a:xfrm>
          <a:prstGeom prst="roundRect">
            <a:avLst/>
          </a:prstGeom>
          <a:ln w="19050">
            <a:solidFill>
              <a:srgbClr val="C06349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dirty="0">
              <a:solidFill>
                <a:srgbClr val="C06349"/>
              </a:solidFill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539552" y="1412776"/>
            <a:ext cx="3888432" cy="546467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r>
              <a:rPr lang="it-IT" sz="1400" dirty="0">
                <a:solidFill>
                  <a:schemeClr val="bg1"/>
                </a:solidFill>
              </a:rPr>
              <a:t>COMMISSIONE SPECIALE IMMIGRAZIONE E ITALIANI ALL’ESTERO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755576" y="2185990"/>
            <a:ext cx="76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400" b="0" dirty="0" smtClean="0"/>
              <a:t>Nell’ambito </a:t>
            </a:r>
            <a:r>
              <a:rPr lang="it-IT" sz="1400" b="0" dirty="0"/>
              <a:t>della </a:t>
            </a:r>
            <a:r>
              <a:rPr lang="it-IT" sz="1400" b="0" i="1" dirty="0"/>
              <a:t>Conferenza delle regioni</a:t>
            </a:r>
            <a:r>
              <a:rPr lang="it-IT" sz="1400" b="0" dirty="0"/>
              <a:t>, il Coordinamento politico e tecnico della Commissione Speciale Immigrazione e Italiani all’estero è stato assegnato dal 2015 alla Regione Siciliana. </a:t>
            </a:r>
            <a:endParaRPr lang="it-IT" sz="1400" b="0" dirty="0" smtClean="0">
              <a:solidFill>
                <a:prstClr val="black"/>
              </a:solidFill>
            </a:endParaRPr>
          </a:p>
        </p:txBody>
      </p:sp>
      <p:sp>
        <p:nvSpPr>
          <p:cNvPr id="25" name="Rettangolo arrotondato 24"/>
          <p:cNvSpPr/>
          <p:nvPr/>
        </p:nvSpPr>
        <p:spPr>
          <a:xfrm>
            <a:off x="361687" y="4149080"/>
            <a:ext cx="8533134" cy="1944216"/>
          </a:xfrm>
          <a:prstGeom prst="roundRect">
            <a:avLst/>
          </a:prstGeom>
          <a:ln w="19050">
            <a:solidFill>
              <a:srgbClr val="C06349"/>
            </a:solidFill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dirty="0">
              <a:solidFill>
                <a:srgbClr val="C06349"/>
              </a:solidFill>
            </a:endParaRPr>
          </a:p>
        </p:txBody>
      </p:sp>
      <p:sp>
        <p:nvSpPr>
          <p:cNvPr id="27" name="Rettangolo arrotondato 26"/>
          <p:cNvSpPr/>
          <p:nvPr/>
        </p:nvSpPr>
        <p:spPr>
          <a:xfrm>
            <a:off x="5787267" y="3602612"/>
            <a:ext cx="3141649" cy="546467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r>
              <a:rPr lang="it-IT" sz="1400" dirty="0">
                <a:solidFill>
                  <a:schemeClr val="bg1"/>
                </a:solidFill>
              </a:rPr>
              <a:t>UFFICIO SPECIALE IMMIGRAZIONE</a:t>
            </a:r>
            <a:endParaRPr lang="it-IT" sz="1400" b="0" dirty="0">
              <a:solidFill>
                <a:schemeClr val="bg1"/>
              </a:solidFill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559120" y="4348842"/>
            <a:ext cx="8045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b="0" dirty="0"/>
              <a:t>Con Deliberazione della Giunta regionale di Governo n. 431 del 5 novembre 2018, recante </a:t>
            </a:r>
            <a:r>
              <a:rPr lang="it-IT" sz="1400" b="0" i="1" dirty="0"/>
              <a:t>“Ufficio Speciale Immigrazione – Conferimento incarico – Proroga durata”, </a:t>
            </a:r>
            <a:r>
              <a:rPr lang="it-IT" sz="1400" b="0" dirty="0"/>
              <a:t>è stato individuato il Dirigente dell’Ufficio Speciale Immigrazione (istituito con Decreto del Presidente della Regione del 23 luglio 2015 in attuazione della Deliberazione della Giunta regionale n. 175/2015), e di fatto si è dato impulso al passaggio delle competenze in materia di immigrazione dal Dipartimento regionale della Famiglia e delle Politiche Sociali all’Ufficio Speciale Immigrazione.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87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299159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endParaRPr lang="it-IT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8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Grazie per l’attenzione </a:t>
            </a:r>
          </a:p>
          <a:p>
            <a:endParaRPr lang="it-IT" dirty="0"/>
          </a:p>
        </p:txBody>
      </p:sp>
      <p:pic>
        <p:nvPicPr>
          <p:cNvPr id="9" name="Immagine 8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7566" y="6001817"/>
            <a:ext cx="3024336" cy="758257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5940152" y="6175299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Palermo 25 giugno 2019</a:t>
            </a:r>
          </a:p>
          <a:p>
            <a:pPr algn="ctr"/>
            <a:r>
              <a:rPr lang="it-IT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I.P.S.S.E.O.A. "Pietro Piazza</a:t>
            </a:r>
            <a:r>
              <a:rPr lang="it-IT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lang="it-IT" sz="16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212270" y="4565510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Relatori Dott. </a:t>
            </a:r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Giovanni Corso </a:t>
            </a:r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 Dott</a:t>
            </a:r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Saverino Richiusa</a:t>
            </a:r>
            <a:endParaRPr lang="it-IT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Assessorato regionale della Famiglia, delle Politiche Sociali e del Lavoro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della Famiglia e delle Politiche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Sociali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Ufficio Speciale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Immigrazione</a:t>
            </a: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46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4682</TotalTime>
  <Words>658</Words>
  <Application>Microsoft Office PowerPoint</Application>
  <PresentationFormat>Presentazione su schermo (4:3)</PresentationFormat>
  <Paragraphs>111</Paragraphs>
  <Slides>7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4" baseType="lpstr">
      <vt:lpstr>ＭＳ Ｐゴシック</vt:lpstr>
      <vt:lpstr>SimSun</vt:lpstr>
      <vt:lpstr>Arial</vt:lpstr>
      <vt:lpstr>Arial Black</vt:lpstr>
      <vt:lpstr>Calibri</vt:lpstr>
      <vt:lpstr>Tahoma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592</cp:revision>
  <dcterms:created xsi:type="dcterms:W3CDTF">2007-03-15T14:10:26Z</dcterms:created>
  <dcterms:modified xsi:type="dcterms:W3CDTF">2019-06-24T14:16:53Z</dcterms:modified>
</cp:coreProperties>
</file>